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84" r:id="rId4"/>
    <p:sldId id="285" r:id="rId5"/>
    <p:sldId id="279" r:id="rId6"/>
    <p:sldId id="280" r:id="rId7"/>
    <p:sldId id="281" r:id="rId8"/>
    <p:sldId id="282" r:id="rId9"/>
    <p:sldId id="272" r:id="rId10"/>
    <p:sldId id="266" r:id="rId11"/>
    <p:sldId id="261" r:id="rId12"/>
    <p:sldId id="267" r:id="rId13"/>
    <p:sldId id="262" r:id="rId14"/>
    <p:sldId id="268" r:id="rId15"/>
    <p:sldId id="264" r:id="rId16"/>
    <p:sldId id="269" r:id="rId17"/>
    <p:sldId id="283" r:id="rId18"/>
    <p:sldId id="265" r:id="rId19"/>
    <p:sldId id="25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c47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221" TargetMode="External"/><Relationship Id="rId2" Type="http://schemas.openxmlformats.org/officeDocument/2006/relationships/hyperlink" Target="https://zerojudge.tw/ShowProblem?problemid=a01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erojudge.tw/ShowProblem?problemid=c110" TargetMode="External"/><Relationship Id="rId4" Type="http://schemas.openxmlformats.org/officeDocument/2006/relationships/hyperlink" Target="https://zerojudge.tw/ShowProblem?problemid=c13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9887B-AC4D-0E44-BAC3-3FD6F2F876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CH7 </a:t>
            </a:r>
            <a:r>
              <a:rPr kumimoji="1" lang="zh-TW" altLang="en-US" dirty="0"/>
              <a:t>貪婪</a:t>
            </a:r>
            <a:r>
              <a:rPr kumimoji="1" lang="en-US" altLang="zh-TW" dirty="0"/>
              <a:t>(Greedy)</a:t>
            </a:r>
            <a:r>
              <a:rPr kumimoji="1" lang="zh-TW" altLang="en-US" dirty="0"/>
              <a:t>演算法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36A4EB-9238-E64A-8958-3C51CFB05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494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00DAC1-9690-5943-840F-03C68C20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1:</a:t>
            </a:r>
            <a:r>
              <a:rPr kumimoji="1" lang="zh-TW" altLang="en-US" dirty="0"/>
              <a:t> 最多有幾個工作可以執行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FEBB5DE-C011-304F-80F8-1C9DCDA54DDE}"/>
              </a:ext>
            </a:extLst>
          </p:cNvPr>
          <p:cNvSpPr txBox="1"/>
          <p:nvPr/>
        </p:nvSpPr>
        <p:spPr>
          <a:xfrm>
            <a:off x="5902142" y="1491859"/>
            <a:ext cx="26532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1 10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tart,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inish)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3 6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4 9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6F1D08-4F41-FC4E-844B-B44E82B7B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8" y="1491859"/>
            <a:ext cx="4876800" cy="4203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35920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A50BC1-5487-9840-B9A7-0359A93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2:</a:t>
            </a:r>
            <a:r>
              <a:rPr kumimoji="1" lang="zh-TW" altLang="en-US" dirty="0"/>
              <a:t> 最多需有幾台機器一起運作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3FCC39-28E5-CD4D-8D87-018C2CF31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5228"/>
            <a:ext cx="8596668" cy="4286134"/>
          </a:xfrm>
        </p:spPr>
        <p:txBody>
          <a:bodyPr/>
          <a:lstStyle/>
          <a:p>
            <a:r>
              <a:rPr kumimoji="1" lang="zh-TW" altLang="en-US" dirty="0"/>
              <a:t>必須如期完成所有工作</a:t>
            </a:r>
            <a:endParaRPr kumimoji="1" lang="en-US" altLang="zh-TW" dirty="0"/>
          </a:p>
          <a:p>
            <a:r>
              <a:rPr kumimoji="1" lang="zh-TW" altLang="en-US" dirty="0">
                <a:solidFill>
                  <a:srgbClr val="FF0000"/>
                </a:solidFill>
              </a:rPr>
              <a:t>開始時間最早</a:t>
            </a:r>
            <a:r>
              <a:rPr kumimoji="1" lang="zh-TW" altLang="en-US" dirty="0"/>
              <a:t>的排在前面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21AED0-252B-C74D-A6CB-886B8132EABF}"/>
              </a:ext>
            </a:extLst>
          </p:cNvPr>
          <p:cNvSpPr txBox="1"/>
          <p:nvPr/>
        </p:nvSpPr>
        <p:spPr>
          <a:xfrm>
            <a:off x="1778621" y="2792183"/>
            <a:ext cx="7184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endParaRPr kumimoji="1" lang="en-US" altLang="zh-TW" sz="16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1 10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3 6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4 9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67C7DE4-59F8-7B44-90F9-615655B04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347046"/>
              </p:ext>
            </p:extLst>
          </p:nvPr>
        </p:nvGraphicFramePr>
        <p:xfrm>
          <a:off x="4475655" y="1655577"/>
          <a:ext cx="4691118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1853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si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63796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ADB0ED07-46DB-E045-9047-3CC5DEBCF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18388"/>
              </p:ext>
            </p:extLst>
          </p:nvPr>
        </p:nvGraphicFramePr>
        <p:xfrm>
          <a:off x="4475655" y="2838499"/>
          <a:ext cx="4691118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1853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si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63796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BFBC1576-D9EF-5D4A-9753-3A5F984BF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46055"/>
              </p:ext>
            </p:extLst>
          </p:nvPr>
        </p:nvGraphicFramePr>
        <p:xfrm>
          <a:off x="4475655" y="4084845"/>
          <a:ext cx="7136148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4679">
                  <a:extLst>
                    <a:ext uri="{9D8B030D-6E8A-4147-A177-3AD203B41FA5}">
                      <a16:colId xmlns:a16="http://schemas.microsoft.com/office/drawing/2014/main" val="1508831951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2594167701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1855225096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843533415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461757260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747815598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2686179600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1634281057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109380052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4068256517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729484814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527889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9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7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1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40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425736"/>
                  </a:ext>
                </a:extLst>
              </a:tr>
            </a:tbl>
          </a:graphicData>
        </a:graphic>
      </p:graphicFrame>
      <p:sp>
        <p:nvSpPr>
          <p:cNvPr id="8" name="弧形向左鍵 7">
            <a:extLst>
              <a:ext uri="{FF2B5EF4-FFF2-40B4-BE49-F238E27FC236}">
                <a16:creationId xmlns:a16="http://schemas.microsoft.com/office/drawing/2014/main" id="{6A783C26-8F78-554A-86EC-9177E5561069}"/>
              </a:ext>
            </a:extLst>
          </p:cNvPr>
          <p:cNvSpPr/>
          <p:nvPr/>
        </p:nvSpPr>
        <p:spPr>
          <a:xfrm>
            <a:off x="9274002" y="1846769"/>
            <a:ext cx="546538" cy="1421947"/>
          </a:xfrm>
          <a:prstGeom prst="curvedLeft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A50BC1-5487-9840-B9A7-0359A93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2:</a:t>
            </a:r>
            <a:r>
              <a:rPr kumimoji="1" lang="zh-TW" altLang="en-US" dirty="0"/>
              <a:t> 最多有幾台機器一起運作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21AED0-252B-C74D-A6CB-886B8132EABF}"/>
              </a:ext>
            </a:extLst>
          </p:cNvPr>
          <p:cNvSpPr txBox="1"/>
          <p:nvPr/>
        </p:nvSpPr>
        <p:spPr>
          <a:xfrm>
            <a:off x="6369867" y="1791795"/>
            <a:ext cx="26532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1 10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tart,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inish)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3 6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4 9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7CB24E-616A-F145-9FB9-FAF36329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12" y="1791795"/>
            <a:ext cx="5118100" cy="4178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413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8E47D-4BE1-FE4B-9038-941AE963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3:</a:t>
            </a:r>
            <a:r>
              <a:rPr kumimoji="1" lang="zh-TW" altLang="en-US" dirty="0"/>
              <a:t> 最小平均等待時間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6702F8-BC18-D346-9211-8428EB21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4717"/>
            <a:ext cx="8596668" cy="4296645"/>
          </a:xfrm>
        </p:spPr>
        <p:txBody>
          <a:bodyPr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只有一部機器</a:t>
            </a:r>
            <a:endParaRPr kumimoji="1" lang="en-US" altLang="zh-TW" dirty="0"/>
          </a:p>
          <a:p>
            <a:r>
              <a:rPr kumimoji="1" lang="zh-TW" altLang="en-US" dirty="0">
                <a:solidFill>
                  <a:srgbClr val="FF0000"/>
                </a:solidFill>
              </a:rPr>
              <a:t>執行時間最短</a:t>
            </a:r>
            <a:r>
              <a:rPr kumimoji="1" lang="zh-TW" altLang="en-US" dirty="0"/>
              <a:t>的工作優先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B76F31-6B79-954B-9870-02C5B3ACF549}"/>
              </a:ext>
            </a:extLst>
          </p:cNvPr>
          <p:cNvSpPr txBox="1"/>
          <p:nvPr/>
        </p:nvSpPr>
        <p:spPr>
          <a:xfrm>
            <a:off x="1058310" y="2811715"/>
            <a:ext cx="15408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個工作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10.4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1D9B36D-9288-484C-9A16-1FD71B7CB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661188"/>
              </p:ext>
            </p:extLst>
          </p:nvPr>
        </p:nvGraphicFramePr>
        <p:xfrm>
          <a:off x="4475655" y="1655577"/>
          <a:ext cx="4691118" cy="609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1853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7DFCD78F-A6CE-2149-B4ED-50727A2AD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824875"/>
              </p:ext>
            </p:extLst>
          </p:nvPr>
        </p:nvGraphicFramePr>
        <p:xfrm>
          <a:off x="4475655" y="2366777"/>
          <a:ext cx="4691118" cy="609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1853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di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18C2A4F-1F28-A14F-AC99-2CEB8EC8E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96262"/>
              </p:ext>
            </p:extLst>
          </p:nvPr>
        </p:nvGraphicFramePr>
        <p:xfrm>
          <a:off x="3156510" y="3131039"/>
          <a:ext cx="8215692" cy="152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83276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797871750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3731369584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3815080069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852241284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2174235781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1850006316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2896117426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22757344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2137029168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1404758897"/>
                    </a:ext>
                  </a:extLst>
                </a:gridCol>
                <a:gridCol w="483276">
                  <a:extLst>
                    <a:ext uri="{9D8B030D-6E8A-4147-A177-3AD203B41FA5}">
                      <a16:colId xmlns:a16="http://schemas.microsoft.com/office/drawing/2014/main" val="4144524859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1623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zh-TW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22864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7957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3598398B-EBB2-F844-ACEA-891AC4AA6D65}"/>
              </a:ext>
            </a:extLst>
          </p:cNvPr>
          <p:cNvSpPr txBox="1"/>
          <p:nvPr/>
        </p:nvSpPr>
        <p:spPr>
          <a:xfrm>
            <a:off x="3156510" y="4754291"/>
            <a:ext cx="47516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W0: 0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W1: 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W2: 4 + 5 = 9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W3: 4 + 5 + 6 = 15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W4: 4 + 5 + 6 + 9 = 24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24)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52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10.4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弧形向左鍵 5">
            <a:extLst>
              <a:ext uri="{FF2B5EF4-FFF2-40B4-BE49-F238E27FC236}">
                <a16:creationId xmlns:a16="http://schemas.microsoft.com/office/drawing/2014/main" id="{3E38AB61-7EA7-5F48-BE70-3B71E2DA6F5F}"/>
              </a:ext>
            </a:extLst>
          </p:cNvPr>
          <p:cNvSpPr/>
          <p:nvPr/>
        </p:nvSpPr>
        <p:spPr>
          <a:xfrm>
            <a:off x="9274002" y="1846770"/>
            <a:ext cx="546538" cy="851338"/>
          </a:xfrm>
          <a:prstGeom prst="curvedLeft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50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8E47D-4BE1-FE4B-9038-941AE963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3:</a:t>
            </a:r>
            <a:r>
              <a:rPr kumimoji="1" lang="zh-TW" altLang="en-US" dirty="0"/>
              <a:t> 最小平均等待時間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6702F8-BC18-D346-9211-8428EB21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4717"/>
            <a:ext cx="8596668" cy="4296645"/>
          </a:xfrm>
        </p:spPr>
        <p:txBody>
          <a:bodyPr/>
          <a:lstStyle/>
          <a:p>
            <a:r>
              <a:rPr kumimoji="1" lang="zh-TW" altLang="en-US" dirty="0"/>
              <a:t>執行時間最短的工作優先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B76F31-6B79-954B-9870-02C5B3ACF549}"/>
              </a:ext>
            </a:extLst>
          </p:cNvPr>
          <p:cNvSpPr txBox="1"/>
          <p:nvPr/>
        </p:nvSpPr>
        <p:spPr>
          <a:xfrm>
            <a:off x="6458755" y="2608184"/>
            <a:ext cx="15408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個工作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10.4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6CC543-DBC6-914F-A9F0-A8F7C202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62" y="2608184"/>
            <a:ext cx="5130800" cy="2959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179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8E47D-4BE1-FE4B-9038-941AE963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4:</a:t>
            </a:r>
            <a:r>
              <a:rPr kumimoji="1" lang="zh-TW" altLang="en-US" dirty="0"/>
              <a:t> 截止期限內的最大利潤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6702F8-BC18-D346-9211-8428EB21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1448"/>
            <a:ext cx="8596668" cy="4296645"/>
          </a:xfrm>
        </p:spPr>
        <p:txBody>
          <a:bodyPr/>
          <a:lstStyle/>
          <a:p>
            <a:r>
              <a:rPr kumimoji="1" lang="zh-TW" altLang="en-US" dirty="0"/>
              <a:t>每個工作都花費</a:t>
            </a:r>
            <a:r>
              <a:rPr kumimoji="1" lang="zh-TW" altLang="en-US" dirty="0">
                <a:solidFill>
                  <a:srgbClr val="FF0000"/>
                </a:solidFill>
              </a:rPr>
              <a:t>一單位</a:t>
            </a:r>
            <a:r>
              <a:rPr kumimoji="1" lang="zh-TW" altLang="en-US" dirty="0"/>
              <a:t>的時間</a:t>
            </a:r>
            <a:endParaRPr kumimoji="1" lang="en-US" altLang="zh-TW" dirty="0"/>
          </a:p>
          <a:p>
            <a:r>
              <a:rPr kumimoji="1" lang="zh-TW" altLang="en-US" dirty="0"/>
              <a:t>優先考慮</a:t>
            </a:r>
            <a:r>
              <a:rPr kumimoji="1" lang="zh-TW" altLang="en-US" dirty="0">
                <a:solidFill>
                  <a:srgbClr val="FF0000"/>
                </a:solidFill>
              </a:rPr>
              <a:t>最大利潤</a:t>
            </a:r>
            <a:r>
              <a:rPr kumimoji="1" lang="zh-TW" altLang="en-US" dirty="0"/>
              <a:t>的工作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B76F31-6B79-954B-9870-02C5B3ACF549}"/>
              </a:ext>
            </a:extLst>
          </p:cNvPr>
          <p:cNvSpPr txBox="1"/>
          <p:nvPr/>
        </p:nvSpPr>
        <p:spPr>
          <a:xfrm>
            <a:off x="1072055" y="2299222"/>
            <a:ext cx="24064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個工作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10 (end, income)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2 7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3 8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E99DCC3-7095-7F4E-A429-8C7EC650C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042276"/>
              </p:ext>
            </p:extLst>
          </p:nvPr>
        </p:nvGraphicFramePr>
        <p:xfrm>
          <a:off x="4288220" y="1536488"/>
          <a:ext cx="5885796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0966">
                  <a:extLst>
                    <a:ext uri="{9D8B030D-6E8A-4147-A177-3AD203B41FA5}">
                      <a16:colId xmlns:a16="http://schemas.microsoft.com/office/drawing/2014/main" val="3746104776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701331025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107152607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315669364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034216669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1614649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time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5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zh-TW" sz="1400" dirty="0"/>
                        <a:t>end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income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4865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AFFE8AA-BA1F-0A45-8C0F-6955CAC67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395460"/>
              </p:ext>
            </p:extLst>
          </p:nvPr>
        </p:nvGraphicFramePr>
        <p:xfrm>
          <a:off x="4288220" y="2515928"/>
          <a:ext cx="5885796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0966">
                  <a:extLst>
                    <a:ext uri="{9D8B030D-6E8A-4147-A177-3AD203B41FA5}">
                      <a16:colId xmlns:a16="http://schemas.microsoft.com/office/drawing/2014/main" val="3746104776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701331025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107152607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315669364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034216669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1614649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time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5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zh-TW" sz="1400" dirty="0"/>
                        <a:t>end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income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4865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04F4B33-9487-034B-8D8D-9662C6A90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437658"/>
              </p:ext>
            </p:extLst>
          </p:nvPr>
        </p:nvGraphicFramePr>
        <p:xfrm>
          <a:off x="4288220" y="3495368"/>
          <a:ext cx="5885796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0966">
                  <a:extLst>
                    <a:ext uri="{9D8B030D-6E8A-4147-A177-3AD203B41FA5}">
                      <a16:colId xmlns:a16="http://schemas.microsoft.com/office/drawing/2014/main" val="3746104776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701331025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107152607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315669364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034216669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1614649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time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5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zh-TW" sz="1400" dirty="0"/>
                        <a:t>end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income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4865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7FC0B3D-850F-F440-8904-EBEA89F0D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867213"/>
              </p:ext>
            </p:extLst>
          </p:nvPr>
        </p:nvGraphicFramePr>
        <p:xfrm>
          <a:off x="4288220" y="4478233"/>
          <a:ext cx="5885796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0966">
                  <a:extLst>
                    <a:ext uri="{9D8B030D-6E8A-4147-A177-3AD203B41FA5}">
                      <a16:colId xmlns:a16="http://schemas.microsoft.com/office/drawing/2014/main" val="3746104776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701331025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107152607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315669364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034216669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1614649493"/>
                    </a:ext>
                  </a:extLst>
                </a:gridCol>
              </a:tblGrid>
              <a:tr h="17286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time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57364"/>
                  </a:ext>
                </a:extLst>
              </a:tr>
              <a:tr h="207442">
                <a:tc>
                  <a:txBody>
                    <a:bodyPr/>
                    <a:lstStyle/>
                    <a:p>
                      <a:r>
                        <a:rPr kumimoji="1" lang="en-US" altLang="zh-TW" sz="1400" dirty="0"/>
                        <a:t>end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1181"/>
                  </a:ext>
                </a:extLst>
              </a:tr>
              <a:tr h="207442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income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48657"/>
                  </a:ext>
                </a:extLst>
              </a:tr>
            </a:tbl>
          </a:graphicData>
        </a:graphic>
      </p:graphicFrame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0AF170A-82F8-A44B-8DB8-B55A4B102C0E}"/>
              </a:ext>
            </a:extLst>
          </p:cNvPr>
          <p:cNvCxnSpPr/>
          <p:nvPr/>
        </p:nvCxnSpPr>
        <p:spPr>
          <a:xfrm flipV="1">
            <a:off x="7241628" y="4803228"/>
            <a:ext cx="935420" cy="58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ED02DE0-D0B3-8248-BB51-31A3CDE6BC1B}"/>
              </a:ext>
            </a:extLst>
          </p:cNvPr>
          <p:cNvCxnSpPr/>
          <p:nvPr/>
        </p:nvCxnSpPr>
        <p:spPr>
          <a:xfrm flipV="1">
            <a:off x="8177048" y="4797147"/>
            <a:ext cx="935420" cy="58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8BD4F7B-FD24-4F42-B7BB-376077FB3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186020"/>
              </p:ext>
            </p:extLst>
          </p:nvPr>
        </p:nvGraphicFramePr>
        <p:xfrm>
          <a:off x="4288220" y="5498623"/>
          <a:ext cx="5885796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0966">
                  <a:extLst>
                    <a:ext uri="{9D8B030D-6E8A-4147-A177-3AD203B41FA5}">
                      <a16:colId xmlns:a16="http://schemas.microsoft.com/office/drawing/2014/main" val="3746104776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701331025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107152607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3315669364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2034216669"/>
                    </a:ext>
                  </a:extLst>
                </a:gridCol>
                <a:gridCol w="980966">
                  <a:extLst>
                    <a:ext uri="{9D8B030D-6E8A-4147-A177-3AD203B41FA5}">
                      <a16:colId xmlns:a16="http://schemas.microsoft.com/office/drawing/2014/main" val="1614649493"/>
                    </a:ext>
                  </a:extLst>
                </a:gridCol>
              </a:tblGrid>
              <a:tr h="173054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time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057364"/>
                  </a:ext>
                </a:extLst>
              </a:tr>
              <a:tr h="207665">
                <a:tc>
                  <a:txBody>
                    <a:bodyPr/>
                    <a:lstStyle/>
                    <a:p>
                      <a:r>
                        <a:rPr kumimoji="1" lang="en-US" altLang="zh-TW" sz="1400" dirty="0"/>
                        <a:t>end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41181"/>
                  </a:ext>
                </a:extLst>
              </a:tr>
              <a:tr h="207665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income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48657"/>
                  </a:ext>
                </a:extLst>
              </a:tr>
            </a:tbl>
          </a:graphicData>
        </a:graphic>
      </p:graphicFrame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F131F7D-87BC-5C46-AD36-4F69B7B189B0}"/>
              </a:ext>
            </a:extLst>
          </p:cNvPr>
          <p:cNvCxnSpPr/>
          <p:nvPr/>
        </p:nvCxnSpPr>
        <p:spPr>
          <a:xfrm flipV="1">
            <a:off x="8208578" y="5792304"/>
            <a:ext cx="935420" cy="58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4E52ED-967A-E847-9606-A368664E7AC4}"/>
              </a:ext>
            </a:extLst>
          </p:cNvPr>
          <p:cNvSpPr txBox="1"/>
          <p:nvPr/>
        </p:nvSpPr>
        <p:spPr>
          <a:xfrm>
            <a:off x="2886198" y="4296486"/>
            <a:ext cx="678391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2 10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kumimoji="1" lang="zh-TW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0EE349E1-ED46-DF42-8B77-2B2B1BC7B42C}"/>
              </a:ext>
            </a:extLst>
          </p:cNvPr>
          <p:cNvSpPr/>
          <p:nvPr/>
        </p:nvSpPr>
        <p:spPr>
          <a:xfrm rot="1796210">
            <a:off x="1827713" y="3952385"/>
            <a:ext cx="958821" cy="233728"/>
          </a:xfrm>
          <a:prstGeom prst="rightArrow">
            <a:avLst>
              <a:gd name="adj1" fmla="val 626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4328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18E47D-4BE1-FE4B-9038-941AE963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4:</a:t>
            </a:r>
            <a:r>
              <a:rPr kumimoji="1" lang="zh-TW" altLang="en-US" dirty="0"/>
              <a:t> 截止期限內的最大利潤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6702F8-BC18-D346-9211-8428EB214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1448"/>
            <a:ext cx="3673949" cy="4296645"/>
          </a:xfrm>
        </p:spPr>
        <p:txBody>
          <a:bodyPr/>
          <a:lstStyle/>
          <a:p>
            <a:r>
              <a:rPr kumimoji="1" lang="zh-TW" altLang="en-US" dirty="0"/>
              <a:t>每個工作花費一單位的時間</a:t>
            </a:r>
            <a:endParaRPr kumimoji="1" lang="en-US" altLang="zh-TW" dirty="0"/>
          </a:p>
          <a:p>
            <a:r>
              <a:rPr kumimoji="1" lang="zh-TW" altLang="en-US" dirty="0"/>
              <a:t>優先考慮最大利潤的工作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B76F31-6B79-954B-9870-02C5B3ACF549}"/>
              </a:ext>
            </a:extLst>
          </p:cNvPr>
          <p:cNvSpPr txBox="1"/>
          <p:nvPr/>
        </p:nvSpPr>
        <p:spPr>
          <a:xfrm>
            <a:off x="1072055" y="2299222"/>
            <a:ext cx="269496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﻿輸入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(5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個工作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10 (end, income)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3 4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1 5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2 7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3 8</a:t>
            </a:r>
          </a:p>
          <a:p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25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87C08E-CD46-1C4D-80E8-31DA43A74312}"/>
              </a:ext>
            </a:extLst>
          </p:cNvPr>
          <p:cNvSpPr txBox="1"/>
          <p:nvPr/>
        </p:nvSpPr>
        <p:spPr>
          <a:xfrm>
            <a:off x="9325576" y="4199356"/>
            <a:ext cx="2547492" cy="2246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end=2, income=10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ends=[2], Sum=10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end=3, income=8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ends=[2, 3], Sum=18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end=2, income=7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ends=[2, 2, 3], Sum=25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end=1, income=5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ends=[2, 2, 3], Sum=25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end=3, income=4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ends=[2, 2, 3], Sum=25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0EE6FE7-1A7D-F845-BAF2-3A823AE0413E}"/>
              </a:ext>
            </a:extLst>
          </p:cNvPr>
          <p:cNvGrpSpPr/>
          <p:nvPr/>
        </p:nvGrpSpPr>
        <p:grpSpPr>
          <a:xfrm>
            <a:off x="4078012" y="1598319"/>
            <a:ext cx="7867651" cy="4915767"/>
            <a:chOff x="4078012" y="1598319"/>
            <a:chExt cx="7867651" cy="491576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19252A2-8132-D24A-B4EC-A82475B4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2606" y="1598319"/>
              <a:ext cx="7773057" cy="49157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8AFC195-2D67-BD43-9FDD-E8C66B594EFE}"/>
                </a:ext>
              </a:extLst>
            </p:cNvPr>
            <p:cNvGrpSpPr/>
            <p:nvPr/>
          </p:nvGrpSpPr>
          <p:grpSpPr>
            <a:xfrm>
              <a:off x="4078012" y="2932386"/>
              <a:ext cx="2694969" cy="1261988"/>
              <a:chOff x="4078012" y="2932386"/>
              <a:chExt cx="2694969" cy="1261988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524FA4B-4442-0D47-8E7A-49A7B8245885}"/>
                  </a:ext>
                </a:extLst>
              </p:cNvPr>
              <p:cNvSpPr/>
              <p:nvPr/>
            </p:nvSpPr>
            <p:spPr>
              <a:xfrm>
                <a:off x="4078013" y="2932386"/>
                <a:ext cx="1734207" cy="2732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23B52C9-C35C-E04E-A382-3D8D2FB77B8E}"/>
                  </a:ext>
                </a:extLst>
              </p:cNvPr>
              <p:cNvSpPr/>
              <p:nvPr/>
            </p:nvSpPr>
            <p:spPr>
              <a:xfrm>
                <a:off x="4078012" y="3593748"/>
                <a:ext cx="2694969" cy="6006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129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3C62CA3-F4D7-2941-B7B8-40103D62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「物品可以分割」的背包問題</a:t>
            </a:r>
            <a:br>
              <a:rPr kumimoji="1" lang="en-US" altLang="zh-TW" dirty="0"/>
            </a:br>
            <a:r>
              <a:rPr kumimoji="1" lang="en-US" altLang="zh-TW" dirty="0"/>
              <a:t>(Fractional knapsack problem)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0F9129F-7CB5-1544-A7A4-BBC790E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811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8B24D-8005-2940-BA7A-064A73AF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5753"/>
            <a:ext cx="8596668" cy="1320800"/>
          </a:xfrm>
        </p:spPr>
        <p:txBody>
          <a:bodyPr/>
          <a:lstStyle/>
          <a:p>
            <a:r>
              <a:rPr kumimoji="1" lang="zh-TW" altLang="en-US" dirty="0"/>
              <a:t>「物品可以分割」的背包問題</a:t>
            </a:r>
            <a:br>
              <a:rPr kumimoji="1" lang="en-US" altLang="zh-TW" dirty="0"/>
            </a:br>
            <a:r>
              <a:rPr kumimoji="1" lang="en-US" altLang="zh-TW" sz="2800" dirty="0"/>
              <a:t>(Fractional knapsack problem)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5878F-A0B6-C742-96EB-87EF8FA51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6553"/>
            <a:ext cx="8596668" cy="4464810"/>
          </a:xfrm>
        </p:spPr>
        <p:txBody>
          <a:bodyPr/>
          <a:lstStyle/>
          <a:p>
            <a:r>
              <a:rPr kumimoji="1" lang="zh-TW" altLang="en-US" dirty="0"/>
              <a:t>先計算所有物品的單位重量的價值</a:t>
            </a:r>
            <a:endParaRPr kumimoji="1" lang="en-US" altLang="zh-TW" dirty="0"/>
          </a:p>
          <a:p>
            <a:r>
              <a:rPr kumimoji="1" lang="zh-TW" altLang="en-US" dirty="0"/>
              <a:t>單位重量的價值高的先放入背包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295C91-C701-B44E-848F-D2923B306F94}"/>
              </a:ext>
            </a:extLst>
          </p:cNvPr>
          <p:cNvSpPr txBox="1"/>
          <p:nvPr/>
        </p:nvSpPr>
        <p:spPr>
          <a:xfrm>
            <a:off x="1135118" y="2506933"/>
            <a:ext cx="203292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﻿輸入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個物品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3 10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(w, v)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3 4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1 5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2 7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3 8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(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背包最大負重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18.6667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8208F5-0574-A14A-A193-82E1C265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3" y="2506933"/>
            <a:ext cx="8596668" cy="415624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48115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D2167-E241-7743-8E14-264B2898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10610</a:t>
            </a:r>
            <a:r>
              <a:rPr kumimoji="1" lang="zh-TW" altLang="en-US" dirty="0"/>
              <a:t> </a:t>
            </a:r>
            <a:r>
              <a:rPr lang="zh-TW" altLang="en-US" dirty="0"/>
              <a:t>第 </a:t>
            </a:r>
            <a:r>
              <a:rPr lang="en-US" altLang="zh-TW" dirty="0"/>
              <a:t>4 </a:t>
            </a:r>
            <a:r>
              <a:rPr lang="zh-TW" altLang="en-US" dirty="0"/>
              <a:t>題</a:t>
            </a:r>
            <a:r>
              <a:rPr lang="en-US" altLang="zh-TW" dirty="0"/>
              <a:t> </a:t>
            </a:r>
            <a:r>
              <a:rPr lang="zh-TW" altLang="en-US" dirty="0"/>
              <a:t>物品堆疊 </a:t>
            </a:r>
            <a:r>
              <a:rPr lang="en-US" altLang="zh-TW" dirty="0"/>
              <a:t>(</a:t>
            </a:r>
            <a:r>
              <a:rPr lang="en" altLang="zh-TW" dirty="0"/>
              <a:t>Stacking)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73C0F0-2843-8F4A-87BB-793A0DBEE5C7}"/>
              </a:ext>
            </a:extLst>
          </p:cNvPr>
          <p:cNvSpPr txBox="1"/>
          <p:nvPr/>
        </p:nvSpPr>
        <p:spPr>
          <a:xfrm>
            <a:off x="677334" y="128588"/>
            <a:ext cx="565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https://zerojudge.tw/ShowProblem?problemid=c471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98F664-732D-1A4C-A013-545D2B17BF00}"/>
              </a:ext>
            </a:extLst>
          </p:cNvPr>
          <p:cNvSpPr txBox="1"/>
          <p:nvPr/>
        </p:nvSpPr>
        <p:spPr>
          <a:xfrm>
            <a:off x="807943" y="1270000"/>
            <a:ext cx="8577989" cy="52629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functools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cmp_to_key</a:t>
            </a:r>
            <a:endParaRPr kumimoji="1" lang="en" altLang="zh-TW" sz="16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int(input().strip())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 = input().strip().split()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 = input().strip().split()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obj = [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[int(w), int(f)] 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w, f in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(W, F)]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obj.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(key=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cmp_to_key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lambda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a, b: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a[0]*b[1] - b[0]*a[1]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energy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cum_w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range(N-1):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cum_w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obj[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][0]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energy +=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cum_w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obj[i+1][1]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print(energy)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E6DDE4-BFF4-B94B-BDFC-2A6817C37978}"/>
              </a:ext>
            </a:extLst>
          </p:cNvPr>
          <p:cNvSpPr txBox="1"/>
          <p:nvPr/>
        </p:nvSpPr>
        <p:spPr>
          <a:xfrm>
            <a:off x="9806152" y="3429000"/>
            <a:ext cx="185820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a[0]    a[1]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b[0]    b[1]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B1E76A1-9C39-7E40-82C7-6213F70DCB1E}"/>
              </a:ext>
            </a:extLst>
          </p:cNvPr>
          <p:cNvCxnSpPr/>
          <p:nvPr/>
        </p:nvCxnSpPr>
        <p:spPr>
          <a:xfrm>
            <a:off x="10478814" y="3626069"/>
            <a:ext cx="462455" cy="275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E452835-4075-9E4F-A2BE-1C7A2741543A}"/>
              </a:ext>
            </a:extLst>
          </p:cNvPr>
          <p:cNvCxnSpPr>
            <a:cxnSpLocks/>
          </p:cNvCxnSpPr>
          <p:nvPr/>
        </p:nvCxnSpPr>
        <p:spPr>
          <a:xfrm flipV="1">
            <a:off x="10478814" y="3626069"/>
            <a:ext cx="462455" cy="27542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78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AE988-57CF-524D-98A9-043B6F74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Greedy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00F1F1-D3D9-5B46-A461-B65A61A2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8898"/>
            <a:ext cx="9023714" cy="5213130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是一種符合人類</a:t>
            </a:r>
            <a:r>
              <a:rPr kumimoji="1" lang="zh-TW" altLang="en-US" dirty="0">
                <a:solidFill>
                  <a:srgbClr val="0070C0"/>
                </a:solidFill>
              </a:rPr>
              <a:t>直覺</a:t>
            </a:r>
            <a:r>
              <a:rPr kumimoji="1" lang="zh-TW" altLang="en-US" dirty="0"/>
              <a:t>的</a:t>
            </a:r>
            <a:r>
              <a:rPr kumimoji="1" lang="zh-TW" altLang="en-US" dirty="0">
                <a:solidFill>
                  <a:srgbClr val="0070C0"/>
                </a:solidFill>
              </a:rPr>
              <a:t>抽象</a:t>
            </a:r>
            <a:r>
              <a:rPr kumimoji="1" lang="zh-TW" altLang="en-US" dirty="0"/>
              <a:t>演算法</a:t>
            </a:r>
            <a:r>
              <a:rPr kumimoji="1" lang="en-US" altLang="zh-TW" dirty="0"/>
              <a:t>(</a:t>
            </a:r>
            <a:r>
              <a:rPr kumimoji="1" lang="zh-TW" altLang="en-US" dirty="0"/>
              <a:t>思維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每一步只選</a:t>
            </a:r>
            <a:r>
              <a:rPr kumimoji="1" lang="zh-TW" altLang="en-US" dirty="0">
                <a:solidFill>
                  <a:srgbClr val="0070C0"/>
                </a:solidFill>
              </a:rPr>
              <a:t>眼前效果最好</a:t>
            </a:r>
            <a:r>
              <a:rPr kumimoji="1" lang="zh-TW" altLang="en-US" dirty="0"/>
              <a:t>的作法</a:t>
            </a:r>
            <a:r>
              <a:rPr kumimoji="1" lang="en-US" altLang="zh-TW" dirty="0"/>
              <a:t>(</a:t>
            </a:r>
            <a:r>
              <a:rPr kumimoji="1" lang="zh-TW" altLang="en-US" dirty="0"/>
              <a:t>目光短淺</a:t>
            </a:r>
            <a:r>
              <a:rPr kumimoji="1" lang="en-US" altLang="zh-TW" dirty="0"/>
              <a:t>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</a:t>
            </a:r>
            <a:r>
              <a:rPr kumimoji="1" lang="en-US" altLang="zh-TW" dirty="0"/>
              <a:t>local optimal solution</a:t>
            </a:r>
          </a:p>
          <a:p>
            <a:r>
              <a:rPr kumimoji="1" lang="zh-TW" altLang="en-US" dirty="0"/>
              <a:t>可能不是找到全面的解</a:t>
            </a:r>
            <a:r>
              <a:rPr kumimoji="1" lang="en-US" altLang="zh-TW" dirty="0"/>
              <a:t>,</a:t>
            </a:r>
            <a:r>
              <a:rPr kumimoji="1" lang="zh-TW" altLang="en-US" dirty="0"/>
              <a:t> 而是一個可行的解或近似解</a:t>
            </a:r>
            <a:r>
              <a:rPr kumimoji="1" lang="en-US" altLang="zh-TW" dirty="0"/>
              <a:t>(</a:t>
            </a:r>
            <a:r>
              <a:rPr kumimoji="1" lang="zh-TW" altLang="en-US" dirty="0"/>
              <a:t>高效</a:t>
            </a:r>
            <a:r>
              <a:rPr kumimoji="1" lang="en-US" altLang="zh-TW" dirty="0"/>
              <a:t>)</a:t>
            </a:r>
          </a:p>
          <a:p>
            <a:r>
              <a:rPr lang="zh-TW" altLang="en-US" dirty="0"/>
              <a:t>貪婪演算法只考慮目前狀態最佳的選擇，且之前所選擇的解答不會影響後面所選擇的解答，不斷的選擇局部的最佳解，全部選取結束後就獲得整體的最佳解。</a:t>
            </a:r>
            <a:r>
              <a:rPr lang="zh-TW" altLang="en-US" dirty="0">
                <a:solidFill>
                  <a:srgbClr val="0070C0"/>
                </a:solidFill>
              </a:rPr>
              <a:t>若可以舉出反例</a:t>
            </a:r>
            <a:r>
              <a:rPr lang="zh-TW" altLang="en-US" dirty="0"/>
              <a:t>，就證明所使用的貪婪演算法中的貪婪準則是不正確的。</a:t>
            </a:r>
            <a:endParaRPr kumimoji="1" lang="en-US" altLang="zh-TW" dirty="0"/>
          </a:p>
          <a:p>
            <a:r>
              <a:rPr kumimoji="1" lang="zh-TW" altLang="en-US" dirty="0"/>
              <a:t>貪婪也是一種分治策略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zh-TW" altLang="en-US" dirty="0"/>
              <a:t>將大問題化為小問題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再以最佳方式解決小問題後</a:t>
            </a:r>
            <a:r>
              <a:rPr kumimoji="1" lang="en-US" altLang="zh-TW" dirty="0"/>
              <a:t>,</a:t>
            </a:r>
            <a:r>
              <a:rPr kumimoji="1" lang="zh-TW" altLang="en-US" dirty="0"/>
              <a:t> 獲得大問題的解</a:t>
            </a:r>
            <a:endParaRPr kumimoji="1" lang="en-US" altLang="zh-TW" dirty="0"/>
          </a:p>
          <a:p>
            <a:r>
              <a:rPr kumimoji="1" lang="zh-TW" altLang="en-US" dirty="0"/>
              <a:t>什麼時候貪婪可以得到最佳解</a:t>
            </a:r>
            <a:r>
              <a:rPr kumimoji="1" lang="en-US" altLang="zh-TW" dirty="0"/>
              <a:t>?</a:t>
            </a:r>
          </a:p>
          <a:p>
            <a:pPr lvl="1"/>
            <a:r>
              <a:rPr kumimoji="1" lang="en-US" altLang="zh-TW" dirty="0"/>
              <a:t>(</a:t>
            </a:r>
            <a:r>
              <a:rPr kumimoji="1" lang="zh-TW" altLang="en-US" dirty="0"/>
              <a:t>最佳子結構屬性</a:t>
            </a:r>
            <a:r>
              <a:rPr kumimoji="1" lang="en-US" altLang="zh-TW" dirty="0"/>
              <a:t>)</a:t>
            </a:r>
            <a:r>
              <a:rPr kumimoji="1" lang="zh-TW" altLang="en-US" dirty="0"/>
              <a:t> 每個大問題的最佳解</a:t>
            </a:r>
            <a:r>
              <a:rPr kumimoji="1" lang="en-US" altLang="zh-TW" dirty="0"/>
              <a:t>,</a:t>
            </a:r>
            <a:r>
              <a:rPr kumimoji="1" lang="zh-TW" altLang="en-US" dirty="0"/>
              <a:t> 會包含下一級小問題的最佳解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(</a:t>
            </a:r>
            <a:r>
              <a:rPr kumimoji="1" lang="zh-TW" altLang="en-US" dirty="0"/>
              <a:t>貪婪選擇屬性</a:t>
            </a:r>
            <a:r>
              <a:rPr kumimoji="1" lang="en-US" altLang="zh-TW" dirty="0"/>
              <a:t>)</a:t>
            </a:r>
            <a:r>
              <a:rPr kumimoji="1" lang="zh-TW" altLang="en-US" dirty="0"/>
              <a:t> 每個小問題可由貪婪選擇得到最佳解</a:t>
            </a:r>
            <a:endParaRPr kumimoji="1" lang="en-US" altLang="zh-TW" dirty="0"/>
          </a:p>
          <a:p>
            <a:r>
              <a:rPr kumimoji="1" lang="zh-TW" altLang="en-US" dirty="0"/>
              <a:t>例子</a:t>
            </a:r>
            <a:r>
              <a:rPr kumimoji="1" lang="en-US" altLang="zh-TW" dirty="0"/>
              <a:t>:</a:t>
            </a:r>
            <a:r>
              <a:rPr kumimoji="1" lang="zh-TW" altLang="en-US" dirty="0"/>
              <a:t> 選擇排序法</a:t>
            </a:r>
            <a:endParaRPr kumimoji="1" lang="en-US" altLang="zh-TW" dirty="0"/>
          </a:p>
          <a:p>
            <a:r>
              <a:rPr kumimoji="1" lang="zh-TW" altLang="en-US" dirty="0"/>
              <a:t>有些</a:t>
            </a:r>
            <a:r>
              <a:rPr kumimoji="1" lang="zh-TW" altLang="en-US" dirty="0">
                <a:solidFill>
                  <a:srgbClr val="0070C0"/>
                </a:solidFill>
              </a:rPr>
              <a:t>不可能的任務</a:t>
            </a:r>
            <a:r>
              <a:rPr kumimoji="1" lang="en-US" altLang="zh-TW" dirty="0"/>
              <a:t>,</a:t>
            </a:r>
            <a:r>
              <a:rPr kumimoji="1" lang="zh-TW" altLang="en-US" dirty="0"/>
              <a:t> 無法透過快速演算解答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46FA6B-2348-BD41-BC61-D0FCA2FD7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55" y="3927476"/>
            <a:ext cx="4023489" cy="20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1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CDA1E-8CBA-5B48-951E-02822C24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Exercise: </a:t>
            </a:r>
            <a:r>
              <a:rPr kumimoji="1" lang="en-US" altLang="zh-TW" dirty="0" err="1"/>
              <a:t>UVa</a:t>
            </a:r>
            <a:r>
              <a:rPr kumimoji="1" lang="en-US" altLang="zh-TW" dirty="0"/>
              <a:t> Online Judge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672442-2FA6-3440-8D97-445DE8830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00494 - Kindergarten Counting Game </a:t>
            </a:r>
          </a:p>
          <a:p>
            <a:r>
              <a:rPr lang="en" altLang="zh-TW" dirty="0">
                <a:hlinkClick r:id="rId2"/>
              </a:rPr>
              <a:t>https://zerojudge.tw/ShowProblem?problemid=a011</a:t>
            </a:r>
            <a:endParaRPr lang="en" altLang="zh-TW" dirty="0"/>
          </a:p>
          <a:p>
            <a:r>
              <a:rPr lang="en" altLang="zh-TW" dirty="0"/>
              <a:t>10954 - Add All</a:t>
            </a:r>
          </a:p>
          <a:p>
            <a:r>
              <a:rPr lang="en" altLang="zh-TW" dirty="0">
                <a:hlinkClick r:id="rId3"/>
              </a:rPr>
              <a:t>https://zerojudge.tw/ShowProblem?problemid=d221</a:t>
            </a:r>
            <a:endParaRPr lang="en" altLang="zh-TW" dirty="0"/>
          </a:p>
          <a:p>
            <a:r>
              <a:rPr lang="en" altLang="zh-TW" dirty="0"/>
              <a:t>00668 – Parliament</a:t>
            </a:r>
          </a:p>
          <a:p>
            <a:r>
              <a:rPr lang="en" altLang="zh-TW" dirty="0">
                <a:hlinkClick r:id="rId4"/>
              </a:rPr>
              <a:t>https://zerojudge.tw/ShowProblem?problemid=c134</a:t>
            </a:r>
            <a:endParaRPr lang="en" altLang="zh-TW" dirty="0"/>
          </a:p>
          <a:p>
            <a:r>
              <a:rPr lang="en" altLang="zh-TW" dirty="0"/>
              <a:t>00311 – Packets</a:t>
            </a:r>
          </a:p>
          <a:p>
            <a:r>
              <a:rPr lang="en" altLang="zh-TW" dirty="0">
                <a:hlinkClick r:id="rId5"/>
              </a:rPr>
              <a:t>https://zerojudge.tw/ShowProblem?problemid=c110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78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32628-AE97-424A-A35A-F036EC7E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36" y="284293"/>
            <a:ext cx="8596668" cy="1320800"/>
          </a:xfrm>
        </p:spPr>
        <p:txBody>
          <a:bodyPr/>
          <a:lstStyle/>
          <a:p>
            <a:r>
              <a:rPr kumimoji="1" lang="en-US" altLang="zh-TW" dirty="0"/>
              <a:t>01</a:t>
            </a:r>
            <a:r>
              <a:rPr kumimoji="1" lang="zh-TW" altLang="en-US" dirty="0"/>
              <a:t>背包問題</a:t>
            </a:r>
            <a:r>
              <a:rPr kumimoji="1" lang="en-US" altLang="zh-TW" dirty="0"/>
              <a:t> (</a:t>
            </a:r>
            <a:r>
              <a:rPr kumimoji="1" lang="zh-TW" altLang="en-US" dirty="0"/>
              <a:t>負重</a:t>
            </a:r>
            <a:r>
              <a:rPr kumimoji="1" lang="en-US" altLang="zh-TW"/>
              <a:t>3.5kg)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D29DD5-8FEB-5E43-B8AE-48AB7CD4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70" y="1228945"/>
            <a:ext cx="1800000" cy="180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234A1F-8DB0-CD4F-A5C0-66FDE282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81" y="1228945"/>
            <a:ext cx="18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BDD53D-0BAA-D140-BDB4-969EED76F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59" y="1228945"/>
            <a:ext cx="1800000" cy="18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5F64FC-FB98-5E4A-BB57-CD9223D80B08}"/>
              </a:ext>
            </a:extLst>
          </p:cNvPr>
          <p:cNvSpPr txBox="1"/>
          <p:nvPr/>
        </p:nvSpPr>
        <p:spPr>
          <a:xfrm>
            <a:off x="842953" y="3113083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3kg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$30,000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E7D210-D61B-2C42-A7AB-30122294EC25}"/>
              </a:ext>
            </a:extLst>
          </p:cNvPr>
          <p:cNvSpPr txBox="1"/>
          <p:nvPr/>
        </p:nvSpPr>
        <p:spPr>
          <a:xfrm>
            <a:off x="3466522" y="3113083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2kg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$20,000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526C0A-361B-9241-A09C-35F68249D009}"/>
              </a:ext>
            </a:extLst>
          </p:cNvPr>
          <p:cNvSpPr txBox="1"/>
          <p:nvPr/>
        </p:nvSpPr>
        <p:spPr>
          <a:xfrm>
            <a:off x="5877181" y="3113082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1.5kg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$15,000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56FDFF5-891A-CA44-9311-B8A4DBA8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05" y="4749080"/>
            <a:ext cx="1080000" cy="108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168E09B-0D03-3D4D-855E-7F6A064A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96" y="4749080"/>
            <a:ext cx="1080000" cy="10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82285FE-C044-AF47-89AF-77329451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76" y="4749080"/>
            <a:ext cx="1080000" cy="1080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43FE6D8-238D-DC49-A1A7-8EA30E320506}"/>
              </a:ext>
            </a:extLst>
          </p:cNvPr>
          <p:cNvSpPr/>
          <p:nvPr/>
        </p:nvSpPr>
        <p:spPr>
          <a:xfrm>
            <a:off x="4627883" y="4514850"/>
            <a:ext cx="2621793" cy="150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32BF37-E0A4-1747-A99F-EA462AC3DAB8}"/>
              </a:ext>
            </a:extLst>
          </p:cNvPr>
          <p:cNvSpPr txBox="1"/>
          <p:nvPr/>
        </p:nvSpPr>
        <p:spPr>
          <a:xfrm>
            <a:off x="1675236" y="6074636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3kg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$30,000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4F31BCB-78F7-4040-834C-51F1112615D3}"/>
              </a:ext>
            </a:extLst>
          </p:cNvPr>
          <p:cNvSpPr txBox="1"/>
          <p:nvPr/>
        </p:nvSpPr>
        <p:spPr>
          <a:xfrm>
            <a:off x="5135068" y="6074636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3.5kg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$35,000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9EE80D-F71F-5648-9364-74DBD951D3E4}"/>
              </a:ext>
            </a:extLst>
          </p:cNvPr>
          <p:cNvSpPr/>
          <p:nvPr/>
        </p:nvSpPr>
        <p:spPr>
          <a:xfrm>
            <a:off x="1094788" y="4514850"/>
            <a:ext cx="2621793" cy="150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65E09B-077E-FF49-83F1-B96CE5B889C7}"/>
              </a:ext>
            </a:extLst>
          </p:cNvPr>
          <p:cNvSpPr txBox="1"/>
          <p:nvPr/>
        </p:nvSpPr>
        <p:spPr>
          <a:xfrm>
            <a:off x="1094788" y="4145518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先選最貴的</a:t>
            </a:r>
            <a:r>
              <a:rPr kumimoji="1" lang="en-US" altLang="zh-TW" dirty="0"/>
              <a:t>(</a:t>
            </a:r>
            <a:r>
              <a:rPr kumimoji="1" lang="zh-TW" altLang="en-US" dirty="0"/>
              <a:t>近似解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2C0C7F-9922-424C-A757-5991C7B9F268}"/>
              </a:ext>
            </a:extLst>
          </p:cNvPr>
          <p:cNvSpPr txBox="1"/>
          <p:nvPr/>
        </p:nvSpPr>
        <p:spPr>
          <a:xfrm>
            <a:off x="4627417" y="41442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最佳解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88C4ADDC-E331-1442-B8AF-AEB46AC70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047236"/>
              </p:ext>
            </p:extLst>
          </p:nvPr>
        </p:nvGraphicFramePr>
        <p:xfrm>
          <a:off x="8043620" y="1749177"/>
          <a:ext cx="374566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583">
                  <a:extLst>
                    <a:ext uri="{9D8B030D-6E8A-4147-A177-3AD203B41FA5}">
                      <a16:colId xmlns:a16="http://schemas.microsoft.com/office/drawing/2014/main" val="2354716319"/>
                    </a:ext>
                  </a:extLst>
                </a:gridCol>
                <a:gridCol w="692583">
                  <a:extLst>
                    <a:ext uri="{9D8B030D-6E8A-4147-A177-3AD203B41FA5}">
                      <a16:colId xmlns:a16="http://schemas.microsoft.com/office/drawing/2014/main" val="1542044499"/>
                    </a:ext>
                  </a:extLst>
                </a:gridCol>
                <a:gridCol w="692583">
                  <a:extLst>
                    <a:ext uri="{9D8B030D-6E8A-4147-A177-3AD203B41FA5}">
                      <a16:colId xmlns:a16="http://schemas.microsoft.com/office/drawing/2014/main" val="2354815987"/>
                    </a:ext>
                  </a:extLst>
                </a:gridCol>
                <a:gridCol w="692583">
                  <a:extLst>
                    <a:ext uri="{9D8B030D-6E8A-4147-A177-3AD203B41FA5}">
                      <a16:colId xmlns:a16="http://schemas.microsoft.com/office/drawing/2014/main" val="3953466879"/>
                    </a:ext>
                  </a:extLst>
                </a:gridCol>
                <a:gridCol w="975331">
                  <a:extLst>
                    <a:ext uri="{9D8B030D-6E8A-4147-A177-3AD203B41FA5}">
                      <a16:colId xmlns:a16="http://schemas.microsoft.com/office/drawing/2014/main" val="1072789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電腦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筆電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吉他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總重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價值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4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37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1.5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15000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79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20000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59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3.5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35000</a:t>
                      </a:r>
                      <a:endParaRPr lang="zh-TW" altLang="en-US" sz="1600" dirty="0">
                        <a:solidFill>
                          <a:srgbClr val="FF0000"/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6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30000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01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4.5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45000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18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X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50000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4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V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6.5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65000</a:t>
                      </a:r>
                      <a:endParaRPr lang="zh-TW" alt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32446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B31E593D-7D9F-AD48-A598-55BE3B5438C5}"/>
              </a:ext>
            </a:extLst>
          </p:cNvPr>
          <p:cNvSpPr txBox="1"/>
          <p:nvPr/>
        </p:nvSpPr>
        <p:spPr>
          <a:xfrm>
            <a:off x="8181841" y="5325070"/>
            <a:ext cx="346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^ 3 = 8 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種組合</a:t>
            </a:r>
            <a:endParaRPr kumimoji="1" lang="en-US" altLang="zh-TW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TW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如果有</a:t>
            </a:r>
            <a:r>
              <a:rPr kumimoji="1" lang="en-US" altLang="zh-TW" dirty="0">
                <a:latin typeface="Menlo" panose="020B0609030804020204" pitchFamily="49" charset="0"/>
                <a:cs typeface="Menlo" panose="020B0609030804020204" pitchFamily="49" charset="0"/>
              </a:rPr>
              <a:t>32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件物品 </a:t>
            </a:r>
            <a:r>
              <a:rPr kumimoji="1" lang="en-US" altLang="zh-TW" dirty="0"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cs typeface="Menlo" panose="020B0609030804020204" pitchFamily="49" charset="0"/>
              </a:rPr>
              <a:t>40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億種組合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96E2D05-F2C2-194E-B8B6-F7591842DB79}"/>
              </a:ext>
            </a:extLst>
          </p:cNvPr>
          <p:cNvSpPr txBox="1"/>
          <p:nvPr/>
        </p:nvSpPr>
        <p:spPr>
          <a:xfrm>
            <a:off x="7979894" y="135805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每件物品只能選擇拿或不拿</a:t>
            </a:r>
          </a:p>
        </p:txBody>
      </p:sp>
    </p:spTree>
    <p:extLst>
      <p:ext uri="{BB962C8B-B14F-4D97-AF65-F5344CB8AC3E}">
        <p14:creationId xmlns:p14="http://schemas.microsoft.com/office/powerpoint/2010/main" val="216381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60D5A1-0D1D-4D4A-8BA8-F6E8D36E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背包問題</a:t>
            </a:r>
            <a:r>
              <a:rPr kumimoji="1" lang="en-US" altLang="zh-TW" dirty="0"/>
              <a:t> (</a:t>
            </a:r>
            <a:r>
              <a:rPr kumimoji="1" lang="zh-TW" altLang="en-US" dirty="0"/>
              <a:t>負重</a:t>
            </a:r>
            <a:r>
              <a:rPr kumimoji="1" lang="en-US" altLang="zh-TW" dirty="0"/>
              <a:t>10kg)</a:t>
            </a:r>
            <a:br>
              <a:rPr kumimoji="1" lang="en-US" altLang="zh-TW" dirty="0"/>
            </a:br>
            <a:r>
              <a:rPr kumimoji="1" lang="zh-TW" altLang="en-US" dirty="0"/>
              <a:t>物品可以部分拿取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可以貪婪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D3F8C59-8215-3842-BD65-4C5FF44EEEBA}"/>
              </a:ext>
            </a:extLst>
          </p:cNvPr>
          <p:cNvGrpSpPr/>
          <p:nvPr/>
        </p:nvGrpSpPr>
        <p:grpSpPr>
          <a:xfrm>
            <a:off x="326729" y="2696864"/>
            <a:ext cx="9297877" cy="2575443"/>
            <a:chOff x="641123" y="2629157"/>
            <a:chExt cx="9297877" cy="25754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3DEF22F-15B5-C548-8387-EFF7395B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9611" y="2629157"/>
              <a:ext cx="2700000" cy="1800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3E462FA-AC93-C748-AFBF-B2FDF01F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123" y="2629157"/>
              <a:ext cx="3137143" cy="18000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FE95F15-5F10-EE48-AB5B-326A5B3AC181}"/>
                </a:ext>
              </a:extLst>
            </p:cNvPr>
            <p:cNvSpPr txBox="1"/>
            <p:nvPr/>
          </p:nvSpPr>
          <p:spPr>
            <a:xfrm>
              <a:off x="1723022" y="4558269"/>
              <a:ext cx="13436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$50/kg</a:t>
              </a:r>
            </a:p>
            <a:p>
              <a:r>
                <a:rPr kumimoji="1" lang="zh-TW" alt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共有</a:t>
              </a:r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100kg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B833652-A514-B64F-AFB5-11F4DD9C200F}"/>
                </a:ext>
              </a:extLst>
            </p:cNvPr>
            <p:cNvSpPr txBox="1"/>
            <p:nvPr/>
          </p:nvSpPr>
          <p:spPr>
            <a:xfrm>
              <a:off x="4759433" y="4558269"/>
              <a:ext cx="13003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$1000/kg</a:t>
              </a:r>
            </a:p>
            <a:p>
              <a:r>
                <a:rPr kumimoji="1" lang="zh-TW" alt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共有</a:t>
              </a:r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3kg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24E409C-2382-F642-A7A4-FC9FE863FE8E}"/>
                </a:ext>
              </a:extLst>
            </p:cNvPr>
            <p:cNvSpPr txBox="1"/>
            <p:nvPr/>
          </p:nvSpPr>
          <p:spPr>
            <a:xfrm>
              <a:off x="7935305" y="4558269"/>
              <a:ext cx="1204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$500/kg</a:t>
              </a:r>
            </a:p>
            <a:p>
              <a:r>
                <a:rPr kumimoji="1" lang="zh-TW" altLang="en-US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共有</a:t>
              </a:r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10kg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A814093-7697-7643-9B96-7C2DC78C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9000" y="2629157"/>
              <a:ext cx="27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318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3CAB7-585B-7746-A337-7B9C8088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背包問題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1CFE21-160F-8744-A377-2292D77A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19183"/>
              </p:ext>
            </p:extLst>
          </p:nvPr>
        </p:nvGraphicFramePr>
        <p:xfrm>
          <a:off x="760248" y="2201623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6023849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1898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555643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46204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53116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70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寶物編號 </a:t>
                      </a:r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價值 </a:t>
                      </a:r>
                      <a:r>
                        <a:rPr lang="en-US" altLang="zh-TW" dirty="0"/>
                        <a:t>V[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7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W[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78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 / W[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6127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5137B58-4C12-7147-B861-70F08111E715}"/>
              </a:ext>
            </a:extLst>
          </p:cNvPr>
          <p:cNvSpPr txBox="1"/>
          <p:nvPr/>
        </p:nvSpPr>
        <p:spPr>
          <a:xfrm>
            <a:off x="760248" y="3879473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問題</a:t>
            </a:r>
            <a:r>
              <a:rPr kumimoji="1" lang="en-US" altLang="zh-TW" dirty="0"/>
              <a:t>:</a:t>
            </a:r>
            <a:r>
              <a:rPr kumimoji="1" lang="zh-TW" altLang="en-US" dirty="0"/>
              <a:t> 背包耐重</a:t>
            </a:r>
            <a:r>
              <a:rPr kumimoji="1" lang="en-US" altLang="zh-TW" dirty="0"/>
              <a:t>50</a:t>
            </a:r>
            <a:r>
              <a:rPr kumimoji="1" lang="zh-TW" altLang="en-US" dirty="0"/>
              <a:t> 公斤</a:t>
            </a:r>
            <a:r>
              <a:rPr kumimoji="1" lang="en-US" altLang="zh-TW" dirty="0"/>
              <a:t>,</a:t>
            </a:r>
            <a:r>
              <a:rPr kumimoji="1" lang="zh-TW" altLang="en-US" dirty="0"/>
              <a:t> 請問能帶走的寶物的最大價值</a:t>
            </a:r>
            <a:r>
              <a:rPr kumimoji="1"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3CAB7-585B-7746-A337-7B9C8088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Case-1:</a:t>
            </a:r>
            <a:r>
              <a:rPr kumimoji="1" lang="zh-TW" altLang="en-US" dirty="0"/>
              <a:t> 每個寶物可以分割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1CFE21-160F-8744-A377-2292D77A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63716"/>
              </p:ext>
            </p:extLst>
          </p:nvPr>
        </p:nvGraphicFramePr>
        <p:xfrm>
          <a:off x="760248" y="2476937"/>
          <a:ext cx="857333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6023849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1898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555643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46204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53116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70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寶物編號 </a:t>
                      </a:r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價值 </a:t>
                      </a:r>
                      <a:r>
                        <a:rPr lang="en-US" altLang="zh-TW" dirty="0"/>
                        <a:t>V[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7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W[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78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 / W[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6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裝入背包的重量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429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5137B58-4C12-7147-B861-70F08111E715}"/>
              </a:ext>
            </a:extLst>
          </p:cNvPr>
          <p:cNvSpPr txBox="1"/>
          <p:nvPr/>
        </p:nvSpPr>
        <p:spPr>
          <a:xfrm>
            <a:off x="760248" y="1928355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問題</a:t>
            </a:r>
            <a:r>
              <a:rPr kumimoji="1" lang="en-US" altLang="zh-TW" dirty="0"/>
              <a:t>:</a:t>
            </a:r>
            <a:r>
              <a:rPr kumimoji="1" lang="zh-TW" altLang="en-US" dirty="0"/>
              <a:t> 背包耐重</a:t>
            </a:r>
            <a:r>
              <a:rPr kumimoji="1" lang="en-US" altLang="zh-TW" dirty="0"/>
              <a:t>50</a:t>
            </a:r>
            <a:r>
              <a:rPr kumimoji="1" lang="zh-TW" altLang="en-US" dirty="0"/>
              <a:t> 公斤</a:t>
            </a:r>
            <a:r>
              <a:rPr kumimoji="1" lang="en-US" altLang="zh-TW" dirty="0"/>
              <a:t>,</a:t>
            </a:r>
            <a:r>
              <a:rPr kumimoji="1" lang="zh-TW" altLang="en-US" dirty="0"/>
              <a:t> 請問能帶走的寶物的最大價值</a:t>
            </a:r>
            <a:r>
              <a:rPr kumimoji="1" lang="en-US" altLang="zh-TW" dirty="0"/>
              <a:t>?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1E5F06-AE64-854C-B604-EF74776D2F54}"/>
              </a:ext>
            </a:extLst>
          </p:cNvPr>
          <p:cNvSpPr txBox="1"/>
          <p:nvPr/>
        </p:nvSpPr>
        <p:spPr>
          <a:xfrm>
            <a:off x="760248" y="482424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獲得的價值</a:t>
            </a:r>
            <a:r>
              <a:rPr kumimoji="1" lang="en-US" altLang="zh-TW" dirty="0"/>
              <a:t>:</a:t>
            </a:r>
          </a:p>
          <a:p>
            <a:r>
              <a:rPr kumimoji="1" lang="en-US" altLang="zh-TW" dirty="0"/>
              <a:t>6</a:t>
            </a:r>
            <a:r>
              <a:rPr kumimoji="1" lang="zh-TW" altLang="en-US" dirty="0"/>
              <a:t> </a:t>
            </a:r>
            <a:r>
              <a:rPr kumimoji="1" lang="en-US" altLang="zh-TW" dirty="0"/>
              <a:t>x 10 + 5 x 20 + 4 x 20 = 240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74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23CAB7-585B-7746-A337-7B9C8088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Case-2:</a:t>
            </a:r>
            <a:r>
              <a:rPr kumimoji="1" lang="zh-TW" altLang="en-US" dirty="0"/>
              <a:t> 每個寶物不可分割</a:t>
            </a:r>
            <a:r>
              <a:rPr kumimoji="1" lang="en-US" altLang="zh-TW" dirty="0"/>
              <a:t>(</a:t>
            </a:r>
            <a:r>
              <a:rPr kumimoji="1" lang="zh-TW" altLang="en-US" dirty="0"/>
              <a:t>只能選</a:t>
            </a:r>
            <a:r>
              <a:rPr kumimoji="1" lang="zh-TW" altLang="en-US" dirty="0">
                <a:solidFill>
                  <a:srgbClr val="FF0000"/>
                </a:solidFill>
              </a:rPr>
              <a:t>拿</a:t>
            </a:r>
            <a:r>
              <a:rPr kumimoji="1" lang="zh-TW" altLang="en-US" dirty="0"/>
              <a:t>或</a:t>
            </a:r>
            <a:r>
              <a:rPr kumimoji="1" lang="zh-TW" altLang="en-US" dirty="0">
                <a:solidFill>
                  <a:srgbClr val="FF0000"/>
                </a:solidFill>
              </a:rPr>
              <a:t>不拿</a:t>
            </a:r>
            <a:r>
              <a:rPr kumimoji="1" lang="en-US" altLang="zh-TW" dirty="0"/>
              <a:t>)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1CFE21-160F-8744-A377-2292D77A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089645"/>
              </p:ext>
            </p:extLst>
          </p:nvPr>
        </p:nvGraphicFramePr>
        <p:xfrm>
          <a:off x="700667" y="1930400"/>
          <a:ext cx="857333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6023849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71898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555643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46204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5311653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7026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寶物編號 </a:t>
                      </a:r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價值 </a:t>
                      </a:r>
                      <a:r>
                        <a:rPr lang="en-US" altLang="zh-TW" dirty="0"/>
                        <a:t>V[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7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重量 </a:t>
                      </a:r>
                      <a:r>
                        <a:rPr lang="en-US" altLang="zh-TW" dirty="0"/>
                        <a:t>W[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78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 / W[</a:t>
                      </a:r>
                      <a:r>
                        <a:rPr lang="en-US" altLang="zh-TW" dirty="0" err="1"/>
                        <a:t>i</a:t>
                      </a:r>
                      <a:r>
                        <a:rPr lang="en-US" altLang="zh-TW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46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貪婪法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6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最佳解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4691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5137B58-4C12-7147-B861-70F08111E715}"/>
              </a:ext>
            </a:extLst>
          </p:cNvPr>
          <p:cNvSpPr txBox="1"/>
          <p:nvPr/>
        </p:nvSpPr>
        <p:spPr>
          <a:xfrm>
            <a:off x="700667" y="1381818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問題</a:t>
            </a:r>
            <a:r>
              <a:rPr kumimoji="1" lang="en-US" altLang="zh-TW" dirty="0"/>
              <a:t>:</a:t>
            </a:r>
            <a:r>
              <a:rPr kumimoji="1" lang="zh-TW" altLang="en-US" dirty="0"/>
              <a:t> 背包耐重</a:t>
            </a:r>
            <a:r>
              <a:rPr kumimoji="1" lang="en-US" altLang="zh-TW" dirty="0"/>
              <a:t>50</a:t>
            </a:r>
            <a:r>
              <a:rPr kumimoji="1" lang="zh-TW" altLang="en-US" dirty="0"/>
              <a:t> 公斤</a:t>
            </a:r>
            <a:r>
              <a:rPr kumimoji="1" lang="en-US" altLang="zh-TW" dirty="0"/>
              <a:t>,</a:t>
            </a:r>
            <a:r>
              <a:rPr kumimoji="1" lang="zh-TW" altLang="en-US" dirty="0"/>
              <a:t> 請問能帶走的寶物的最大價值</a:t>
            </a:r>
            <a:r>
              <a:rPr kumimoji="1" lang="en-US" altLang="zh-TW" dirty="0"/>
              <a:t>?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01E5F06-AE64-854C-B604-EF74776D2F54}"/>
              </a:ext>
            </a:extLst>
          </p:cNvPr>
          <p:cNvSpPr txBox="1"/>
          <p:nvPr/>
        </p:nvSpPr>
        <p:spPr>
          <a:xfrm>
            <a:off x="700667" y="4494074"/>
            <a:ext cx="8328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貪婪法獲得的價值</a:t>
            </a:r>
            <a:r>
              <a:rPr kumimoji="1" lang="en-US" altLang="zh-TW" dirty="0"/>
              <a:t>:</a:t>
            </a:r>
          </a:p>
          <a:p>
            <a:r>
              <a:rPr kumimoji="1" lang="en-US" altLang="zh-TW" dirty="0"/>
              <a:t>60 + 100 + 30 = 190 (</a:t>
            </a:r>
            <a:r>
              <a:rPr kumimoji="1" lang="zh-TW" altLang="en-US" dirty="0"/>
              <a:t>貪婪的結果非最佳解</a:t>
            </a:r>
            <a:r>
              <a:rPr kumimoji="1" lang="en-US" altLang="zh-TW" dirty="0"/>
              <a:t>,</a:t>
            </a:r>
            <a:r>
              <a:rPr kumimoji="1" lang="zh-TW" altLang="en-US" dirty="0"/>
              <a:t> 背包只裝了</a:t>
            </a:r>
            <a:r>
              <a:rPr kumimoji="1" lang="en-US" altLang="zh-TW" dirty="0"/>
              <a:t>40</a:t>
            </a:r>
            <a:r>
              <a:rPr kumimoji="1" lang="zh-TW" altLang="en-US" dirty="0"/>
              <a:t>公斤</a:t>
            </a:r>
            <a:r>
              <a:rPr kumimoji="1" lang="en-US" altLang="zh-TW" dirty="0"/>
              <a:t>)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最佳解應該是</a:t>
            </a:r>
            <a:r>
              <a:rPr kumimoji="1" lang="en-US" altLang="zh-TW" dirty="0"/>
              <a:t>:</a:t>
            </a:r>
          </a:p>
          <a:p>
            <a:r>
              <a:rPr kumimoji="1" lang="en-US" altLang="zh-TW" dirty="0"/>
              <a:t>100 + 120 = 220 (</a:t>
            </a:r>
            <a:r>
              <a:rPr kumimoji="1" lang="zh-TW" altLang="en-US" dirty="0"/>
              <a:t>背包剛好裝滿</a:t>
            </a:r>
            <a:r>
              <a:rPr kumimoji="1" lang="en-US" altLang="zh-TW" dirty="0"/>
              <a:t>50</a:t>
            </a:r>
            <a:r>
              <a:rPr kumimoji="1" lang="zh-TW" altLang="en-US" dirty="0"/>
              <a:t>公斤</a:t>
            </a:r>
            <a:r>
              <a:rPr kumimoji="1" lang="en-US" altLang="zh-TW" dirty="0"/>
              <a:t>)</a:t>
            </a:r>
            <a:r>
              <a:rPr kumimoji="1" lang="zh-TW" altLang="en-US" dirty="0"/>
              <a:t> </a:t>
            </a:r>
            <a:r>
              <a:rPr kumimoji="1" lang="en-US" altLang="zh-TW" dirty="0">
                <a:sym typeface="Wingdings" pitchFamily="2" charset="2"/>
              </a:rPr>
              <a:t> </a:t>
            </a:r>
            <a:r>
              <a:rPr kumimoji="1" lang="zh-TW" altLang="en-US" dirty="0">
                <a:solidFill>
                  <a:srgbClr val="FF0000"/>
                </a:solidFill>
                <a:sym typeface="Wingdings" pitchFamily="2" charset="2"/>
              </a:rPr>
              <a:t>動態規劃 </a:t>
            </a:r>
            <a:r>
              <a:rPr kumimoji="1" lang="en-US" altLang="zh-TW" dirty="0">
                <a:solidFill>
                  <a:srgbClr val="FF0000"/>
                </a:solidFill>
                <a:sym typeface="Wingdings" pitchFamily="2" charset="2"/>
              </a:rPr>
              <a:t>(DP, Dynamic Programming)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96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5512464-544D-AE4C-8601-86CFACD0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dirty="0"/>
              <a:t>規劃 </a:t>
            </a:r>
            <a:r>
              <a:rPr kumimoji="1" lang="en-US" altLang="zh-TW" sz="4800" dirty="0"/>
              <a:t>/</a:t>
            </a:r>
            <a:r>
              <a:rPr kumimoji="1" lang="zh-TW" altLang="en-US" sz="4800" dirty="0"/>
              <a:t> 排程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CCC161-9F2C-6F48-8F88-F08AAF422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90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FA060-4000-DB4F-9F90-20B6710E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排程</a:t>
            </a:r>
            <a:r>
              <a:rPr kumimoji="1" lang="en-US" altLang="zh-TW" dirty="0"/>
              <a:t>1:</a:t>
            </a:r>
            <a:r>
              <a:rPr kumimoji="1" lang="zh-TW" altLang="en-US" dirty="0"/>
              <a:t> 最多有幾個工作可以執行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D8800A-610E-8244-923B-EAA29C0D1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0635"/>
            <a:ext cx="8596668" cy="4380728"/>
          </a:xfrm>
        </p:spPr>
        <p:txBody>
          <a:bodyPr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只有一部機器</a:t>
            </a:r>
            <a:endParaRPr kumimoji="1" lang="en-US" altLang="zh-TW" dirty="0">
              <a:solidFill>
                <a:schemeClr val="tx1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結束時間最早</a:t>
            </a:r>
            <a:r>
              <a:rPr kumimoji="1" lang="zh-TW" altLang="en-US" dirty="0"/>
              <a:t>的工作先做</a:t>
            </a: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9A2149D-9646-F549-A50D-A3EE96264461}"/>
              </a:ext>
            </a:extLst>
          </p:cNvPr>
          <p:cNvSpPr txBox="1"/>
          <p:nvPr/>
        </p:nvSpPr>
        <p:spPr>
          <a:xfrm>
            <a:off x="1744957" y="2653684"/>
            <a:ext cx="7857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輸入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1 10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2 4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3 6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2 5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4 9</a:t>
            </a:r>
          </a:p>
          <a:p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輸出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90E34DE-02C2-A04A-A416-DB219CF92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92793"/>
              </p:ext>
            </p:extLst>
          </p:nvPr>
        </p:nvGraphicFramePr>
        <p:xfrm>
          <a:off x="4475655" y="1655577"/>
          <a:ext cx="4691118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1853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si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63796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B608108-FC0F-F541-9B6F-AA3B22E11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03951"/>
              </p:ext>
            </p:extLst>
          </p:nvPr>
        </p:nvGraphicFramePr>
        <p:xfrm>
          <a:off x="4475655" y="2838499"/>
          <a:ext cx="4691118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1853">
                  <a:extLst>
                    <a:ext uri="{9D8B030D-6E8A-4147-A177-3AD203B41FA5}">
                      <a16:colId xmlns:a16="http://schemas.microsoft.com/office/drawing/2014/main" val="762728955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98176284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22919812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712000789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3992508941"/>
                    </a:ext>
                  </a:extLst>
                </a:gridCol>
                <a:gridCol w="781853">
                  <a:extLst>
                    <a:ext uri="{9D8B030D-6E8A-4147-A177-3AD203B41FA5}">
                      <a16:colId xmlns:a16="http://schemas.microsoft.com/office/drawing/2014/main" val="2364819708"/>
                    </a:ext>
                  </a:extLst>
                </a:gridCol>
              </a:tblGrid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025406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err="1"/>
                        <a:t>si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3552"/>
                  </a:ext>
                </a:extLst>
              </a:tr>
              <a:tr h="2584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fi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6379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F4EEF4E-A05C-1A47-BF92-358981D07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78031"/>
              </p:ext>
            </p:extLst>
          </p:nvPr>
        </p:nvGraphicFramePr>
        <p:xfrm>
          <a:off x="4475655" y="4084845"/>
          <a:ext cx="7136148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4679">
                  <a:extLst>
                    <a:ext uri="{9D8B030D-6E8A-4147-A177-3AD203B41FA5}">
                      <a16:colId xmlns:a16="http://schemas.microsoft.com/office/drawing/2014/main" val="1508831951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2594167701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1855225096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843533415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461757260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747815598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2686179600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1634281057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109380052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4068256517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729484814"/>
                    </a:ext>
                  </a:extLst>
                </a:gridCol>
                <a:gridCol w="594679">
                  <a:extLst>
                    <a:ext uri="{9D8B030D-6E8A-4147-A177-3AD203B41FA5}">
                      <a16:colId xmlns:a16="http://schemas.microsoft.com/office/drawing/2014/main" val="527889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10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79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9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77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1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440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w4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solidFill>
                      <a:srgbClr val="EEF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425736"/>
                  </a:ext>
                </a:extLst>
              </a:tr>
            </a:tbl>
          </a:graphicData>
        </a:graphic>
      </p:graphicFrame>
      <p:sp>
        <p:nvSpPr>
          <p:cNvPr id="8" name="弧形向左鍵 7">
            <a:extLst>
              <a:ext uri="{FF2B5EF4-FFF2-40B4-BE49-F238E27FC236}">
                <a16:creationId xmlns:a16="http://schemas.microsoft.com/office/drawing/2014/main" id="{A0019FAE-8435-494C-913F-CA1C2B96799A}"/>
              </a:ext>
            </a:extLst>
          </p:cNvPr>
          <p:cNvSpPr/>
          <p:nvPr/>
        </p:nvSpPr>
        <p:spPr>
          <a:xfrm>
            <a:off x="9274002" y="1846770"/>
            <a:ext cx="546538" cy="1442968"/>
          </a:xfrm>
          <a:prstGeom prst="curvedLeftArrow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5263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3745</TotalTime>
  <Words>1500</Words>
  <Application>Microsoft Macintosh PowerPoint</Application>
  <PresentationFormat>寬螢幕</PresentationFormat>
  <Paragraphs>618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Menlo</vt:lpstr>
      <vt:lpstr>Trebuchet MS</vt:lpstr>
      <vt:lpstr>Wingdings 3</vt:lpstr>
      <vt:lpstr>多面向</vt:lpstr>
      <vt:lpstr>CH7 貪婪(Greedy)演算法</vt:lpstr>
      <vt:lpstr>Greedy</vt:lpstr>
      <vt:lpstr>01背包問題 (負重3.5kg)</vt:lpstr>
      <vt:lpstr>背包問題 (負重10kg) 物品可以部分拿取 – 可以貪婪</vt:lpstr>
      <vt:lpstr>背包問題</vt:lpstr>
      <vt:lpstr>Case-1: 每個寶物可以分割 </vt:lpstr>
      <vt:lpstr>Case-2: 每個寶物不可分割(只能選拿或不拿) </vt:lpstr>
      <vt:lpstr>規劃 / 排程</vt:lpstr>
      <vt:lpstr>排程1: 最多有幾個工作可以執行?</vt:lpstr>
      <vt:lpstr>排程1: 最多有幾個工作可以執行?</vt:lpstr>
      <vt:lpstr>排程2: 最多需有幾台機器一起運作?</vt:lpstr>
      <vt:lpstr>排程2: 最多有幾台機器一起運作?</vt:lpstr>
      <vt:lpstr>排程3: 最小平均等待時間</vt:lpstr>
      <vt:lpstr>排程3: 最小平均等待時間</vt:lpstr>
      <vt:lpstr>排程4: 截止期限內的最大利潤</vt:lpstr>
      <vt:lpstr>排程4: 截止期限內的最大利潤</vt:lpstr>
      <vt:lpstr>「物品可以分割」的背包問題 (Fractional knapsack problem)</vt:lpstr>
      <vt:lpstr>「物品可以分割」的背包問題 (Fractional knapsack problem)</vt:lpstr>
      <vt:lpstr>10610 第 4 題 物品堆疊 (Stacking)</vt:lpstr>
      <vt:lpstr>Exercise: UVa Online Judge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 貪婪(Greedy)演算法</dc:title>
  <dc:creator>秀芬 周</dc:creator>
  <cp:lastModifiedBy>秀芬 周</cp:lastModifiedBy>
  <cp:revision>90</cp:revision>
  <dcterms:created xsi:type="dcterms:W3CDTF">2019-07-16T08:29:30Z</dcterms:created>
  <dcterms:modified xsi:type="dcterms:W3CDTF">2019-08-21T09:44:39Z</dcterms:modified>
</cp:coreProperties>
</file>